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0"/>
  </p:notesMasterIdLst>
  <p:sldIdLst>
    <p:sldId id="256" r:id="rId2"/>
    <p:sldId id="339" r:id="rId3"/>
    <p:sldId id="348" r:id="rId4"/>
    <p:sldId id="349" r:id="rId5"/>
    <p:sldId id="350" r:id="rId6"/>
    <p:sldId id="351" r:id="rId7"/>
    <p:sldId id="352" r:id="rId8"/>
    <p:sldId id="34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/>
          </a:bodyPr>
          <a:lstStyle/>
          <a:p>
            <a:pPr indent="457200" algn="ctr"/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>
                <a:solidFill>
                  <a:srgbClr val="FFFF00"/>
                </a:solidFill>
              </a:rPr>
              <a:t/>
            </a:r>
            <a:br>
              <a:rPr sz="3200">
                <a:solidFill>
                  <a:srgbClr val="FFFF00"/>
                </a:solidFill>
              </a:rPr>
            </a:br>
            <a:r>
              <a:rPr sz="3200">
                <a:solidFill>
                  <a:srgbClr val="FFFF00"/>
                </a:solidFill>
              </a:rPr>
              <a:t/>
            </a:r>
            <a:br>
              <a:rPr sz="3200">
                <a:solidFill>
                  <a:srgbClr val="FFFF00"/>
                </a:solidFill>
              </a:rPr>
            </a:br>
            <a:r>
              <a:rPr sz="3000" b="1">
                <a:solidFill>
                  <a:srgbClr val="FFFF00"/>
                </a:solidFill>
              </a:rPr>
              <a:t>Class: B.Com – Part-2 </a:t>
            </a:r>
            <a:br>
              <a:rPr sz="3000" b="1">
                <a:solidFill>
                  <a:srgbClr val="FFFF00"/>
                </a:solidFill>
              </a:rPr>
            </a:br>
            <a:r>
              <a:rPr sz="3000" b="1">
                <a:solidFill>
                  <a:srgbClr val="FFFF00"/>
                </a:solidFill>
              </a:rPr>
              <a:t>Subject: Business Regulatory Framework</a:t>
            </a:r>
            <a:r>
              <a:rPr sz="2800">
                <a:solidFill>
                  <a:srgbClr val="FFFF00"/>
                </a:solidFill>
              </a:rPr>
              <a:t/>
            </a:r>
            <a:br>
              <a:rPr sz="2800">
                <a:solidFill>
                  <a:srgbClr val="FFFF00"/>
                </a:solidFill>
              </a:rPr>
            </a:br>
            <a:r>
              <a:rPr sz="2700" b="1">
                <a:solidFill>
                  <a:srgbClr val="FFFF00"/>
                </a:solidFill>
              </a:rPr>
              <a:t>TOPIC</a:t>
            </a:r>
            <a:r>
              <a:rPr sz="2700" b="1" smtClean="0">
                <a:solidFill>
                  <a:srgbClr val="FFFF00"/>
                </a:solidFill>
              </a:rPr>
              <a:t>:</a:t>
            </a:r>
            <a:r>
              <a:rPr lang="en-US" sz="2700" b="1" dirty="0" smtClean="0">
                <a:solidFill>
                  <a:srgbClr val="FFFF00"/>
                </a:solidFill>
              </a:rPr>
              <a:t>  </a:t>
            </a:r>
            <a:r>
              <a:rPr lang="en-US" sz="2700" b="1" dirty="0" smtClean="0">
                <a:solidFill>
                  <a:srgbClr val="FFFF00"/>
                </a:solidFill>
              </a:rPr>
              <a:t>SALE OF GOODS ACT </a:t>
            </a:r>
            <a:r>
              <a:rPr lang="en-US" sz="2700" b="1" dirty="0" smtClean="0">
                <a:solidFill>
                  <a:srgbClr val="FFFF00"/>
                </a:solidFill>
              </a:rPr>
              <a:t>– 1930 - Introduction</a:t>
            </a:r>
            <a:endParaRPr sz="2400" b="1">
              <a:solidFill>
                <a:srgbClr val="FFFF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fontScale="925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>
                <a:solidFill>
                  <a:schemeClr val="tx1"/>
                </a:solidFill>
              </a:rPr>
              <a:t>Whatsup</a:t>
            </a:r>
            <a:r>
              <a:rPr lang="en-US" sz="2600" b="1" dirty="0">
                <a:solidFill>
                  <a:schemeClr val="tx1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SALE OF GOODS ACT 1930</a:t>
            </a:r>
            <a:endParaRPr lang="en-US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Sale of goods Act contains certain law relating to sale of movable properties.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Act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covers topics such as the concept of sale of goods, warranties and conditions arising out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sale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delivery of goods and passing of property and other obligations of the buyer and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seller,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documents to title to goods and the transfer of ownership on the basis of such documents.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act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came into force on1st July 1930, and it extends to the whole of India, except the state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Jammu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and Kashmir. A contract of sale has some special features which are not common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all contracts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Goods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goods include every kind of movable property other than actionable claim 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money. Actionable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claims are claims which can be enforced only by taking action in a court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law. Goods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also include stocks, shares, growing crops etc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3837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Contract </a:t>
            </a:r>
            <a:r>
              <a:rPr lang="en-US" sz="2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 Sale</a:t>
            </a:r>
            <a:r>
              <a:rPr lang="en-US" sz="2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lnSpc>
                <a:spcPct val="50000"/>
              </a:lnSpc>
            </a:pPr>
            <a:endParaRPr lang="en-US" sz="23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According to section 4 of the sale of Goods Act, “A contract of sale of goods is a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contractwhereby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seller’s transfers or agrees to transfer the property in goods to the buyer for a price.”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A Contract of sale may be absolute of conditional. In absolute sale the property in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goods passes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from the seller to the buyer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immediately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and nothing remains to be done by the seller. In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conditional contract of sale, the property in the goods does not pass to the buyer absolutely until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 certain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conditions fulfilled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Essential features of a contract of sale: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Contract: -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 contract of sale is a contract and must fulfill all the requirements of a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valid contract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Two parties: - The sale requires existence of two parties, the seller and the buyer.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seller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is a person who sells or agrees to sell goods. The buyer is a person who buys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or agrees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to buy goods. It is necessary that the same person cannot be both a seller and a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Purchaser.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637257"/>
            <a:ext cx="8458200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Movable goods: -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subject matter of the contract of sale must be in the form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movable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goods. Sale and purchase of immovable property are covered under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Transfer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Property Act 1882.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Transfer of ownership: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It is the element which distinguishes a sale from several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other classes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contract like bailment, lease etc. Hence, in a sale, ownership must be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transferred from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seller to the buyer.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5.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Price: -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Price means money consideration for sale of goods. In a contract of sale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money must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paid or promised. If there is no money consideration, the transaction is not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contract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sale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Sale and Agreement to Sale: - 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ownership of goods is transferred just at the time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making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contract it is known as ‘sale’. If the seller promises to transfer it at some future date,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it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known as ‘agreement to sell’.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523344"/>
            <a:ext cx="8534400" cy="604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Distinction between sale and agreement to sell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Nature of contract: -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Sale is an executed contract, while an agreement to sell is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an executor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contract, because it is yet to be performed.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Transfer of property: -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In sale, the property in goods passes to the buyer immediately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at the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time of making the contract, but in an agreement to sale, transfer of property in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goods takes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place at some future date.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Nature of right: -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 sale creates ‘jus in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rem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’ gives right to the buyer to enjoy the goods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as against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the world at large. An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agreement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to sell creates ‘Jus in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personam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’,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ie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; gives a right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to the buyer against the seller to sue for damage.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Risk of loss: -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In sale, when the goods are destroyed even in the possession of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seller without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his fault, the buyer of those goods will bear the loss. On the other hand , in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an agreement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to sell, in case the goods are destroyed, in transit, or in the possession of buyer</a:t>
            </a:r>
          </a:p>
          <a:p>
            <a:pPr algn="just"/>
            <a:r>
              <a:rPr lang="en-US" sz="2300" dirty="0" smtClean="0">
                <a:latin typeface="Calibri" pitchFamily="34" charset="0"/>
                <a:cs typeface="Calibri" pitchFamily="34" charset="0"/>
              </a:rPr>
              <a:t>without his fault. The loss of goods falls on the seller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637257"/>
            <a:ext cx="8534400" cy="610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Breach of contract by buyer: -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 a sale, in case of breach by the buyer, the seller can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sue for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price of the goods. But in an agreement to sell, if the buyer fails to accept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goods,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seller may sue for damages only and not for the price.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6.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Breach of contract by the buyer: -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In sale, if the seller makes breach of contract,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buyer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gets two rights. The buyer can file suit against seller for damages and can also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use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rights to follow property in the hands of subsequent buyer. But in an agreement to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sell,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buyer can only claim for damages.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7.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Insolvency of the seller: -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 a sale, if the seller become insolvent, the buyer is entitles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to recover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goods form the assignee or official receiver. In an agreement to sell, if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buyer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has already paid the price and seller becomes insolvent, the buyer can claim only a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ratable dividend and not the goods.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8.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Insolvency of the buyer: -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In a sale, if the buyer become insolvent the seller is entitled to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 ratable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dividend for the price of the goods. But in an agreement to sell. If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buyer becomes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insolvent before he pays for the goods, the seller may refuses to sell the goods.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637257"/>
            <a:ext cx="8534400" cy="5952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Formation of a contract of sale</a:t>
            </a:r>
          </a:p>
          <a:p>
            <a:pPr>
              <a:lnSpc>
                <a:spcPct val="5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Sec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4 of the Act defines a contract of sale and sec. 5 deals with the formalities required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making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contract of sale. It provides that a contract of sale is made by a buyer offering to buy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or 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seller offering to sell goods for a price and the other party accepting such offer. Every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contract thus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involves two parties one of whom must offer and the other must accept to buy or sell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goods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consideration should be the price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 contract of sale may be in writing or by word of mouth. It may be made partly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writing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partly by word of mouth. It may also be implied from the conduct of the parties.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conduct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parties may give rise to an inference of fact that the patties intend to sell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purchase. Persons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enter restaurants, order dinner and eat them, but obviously there is a sale. A written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offer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sell goods may be orally accepted or vice versa.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4112</TotalTime>
  <Words>1230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WELCOME  Class: B.Com – Part-2  Subject: Business Regulatory Framework TOPIC:  SALE OF GOODS ACT – 1930 - Introduction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375</cp:revision>
  <dcterms:created xsi:type="dcterms:W3CDTF">2011-08-23T10:02:56Z</dcterms:created>
  <dcterms:modified xsi:type="dcterms:W3CDTF">2020-05-08T08:04:24Z</dcterms:modified>
</cp:coreProperties>
</file>